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Halant"/>
      <p:regular r:id="rId10"/>
      <p:bold r:id="rId11"/>
    </p:embeddedFont>
    <p:embeddedFont>
      <p:font typeface="Inter"/>
      <p:regular r:id="rId12"/>
      <p:bold r:id="rId13"/>
      <p:italic r:id="rId14"/>
      <p:boldItalic r:id="rId15"/>
    </p:embeddedFont>
    <p:embeddedFont>
      <p:font typeface="Plus Jakarta Sans Medium"/>
      <p:regular r:id="rId16"/>
      <p:bold r:id="rId17"/>
      <p:italic r:id="rId18"/>
      <p:boldItalic r:id="rId1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AF6C53A-BE91-47AF-B659-3AA291341C45}">
  <a:tblStyle styleId="{3AF6C53A-BE91-47AF-B659-3AA291341C45}"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Halant-bold.fntdata"/><Relationship Id="rId10" Type="http://schemas.openxmlformats.org/officeDocument/2006/relationships/font" Target="fonts/Halant-regular.fntdata"/><Relationship Id="rId13" Type="http://schemas.openxmlformats.org/officeDocument/2006/relationships/font" Target="fonts/Inter-bold.fntdata"/><Relationship Id="rId12" Type="http://schemas.openxmlformats.org/officeDocument/2006/relationships/font" Target="fonts/Inter-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Inter-boldItalic.fntdata"/><Relationship Id="rId14" Type="http://schemas.openxmlformats.org/officeDocument/2006/relationships/font" Target="fonts/Inter-italic.fntdata"/><Relationship Id="rId17" Type="http://schemas.openxmlformats.org/officeDocument/2006/relationships/font" Target="fonts/PlusJakartaSansMedium-bold.fntdata"/><Relationship Id="rId16" Type="http://schemas.openxmlformats.org/officeDocument/2006/relationships/font" Target="fonts/PlusJakartaSansMedium-regular.fntdata"/><Relationship Id="rId5" Type="http://schemas.openxmlformats.org/officeDocument/2006/relationships/slideMaster" Target="slideMasters/slideMaster1.xml"/><Relationship Id="rId19" Type="http://schemas.openxmlformats.org/officeDocument/2006/relationships/font" Target="fonts/PlusJakartaSansMedium-boldItalic.fntdata"/><Relationship Id="rId6" Type="http://schemas.openxmlformats.org/officeDocument/2006/relationships/notesMaster" Target="notesMasters/notesMaster1.xml"/><Relationship Id="rId18" Type="http://schemas.openxmlformats.org/officeDocument/2006/relationships/font" Target="fonts/PlusJakartaSansMedium-italic.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5e5ce66224_0_4: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5e5ce66224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332aef17b02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332aef17b0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35524531a57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35524531a5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hyperlink" Target="https://docs.google.com/presentation/d/12zIOKUoeaaUkyn05CDWPk76XBe6mKzLDULacW3DMZXc/view" TargetMode="External"/><Relationship Id="rId10" Type="http://schemas.openxmlformats.org/officeDocument/2006/relationships/image" Target="../media/image1.png"/><Relationship Id="rId9" Type="http://schemas.openxmlformats.org/officeDocument/2006/relationships/hyperlink" Target="https://docs.google.com/presentation/d/1JQvu_QCGfg-F8fDw3nJZ7MSgAm9LgGD0DqPw8eIHKT4/view" TargetMode="External"/><Relationship Id="rId5" Type="http://schemas.openxmlformats.org/officeDocument/2006/relationships/hyperlink" Target="https://docs.google.com/presentation/d/1JQvu_QCGfg-F8fDw3nJZ7MSgAm9LgGD0DqPw8eIHKT4/view" TargetMode="External"/><Relationship Id="rId6" Type="http://schemas.openxmlformats.org/officeDocument/2006/relationships/hyperlink" Target="https://docs.google.com/presentation/d/1qF32Ole4CBG7dYLSF05rZmtgS5_V1PKE8_n2Pi8w--g/view" TargetMode="External"/><Relationship Id="rId7" Type="http://schemas.openxmlformats.org/officeDocument/2006/relationships/hyperlink" Target="https://docs.google.com/presentation/d/1x06CjHs-bePsiJcUFJZXnBy8UdFRiio2BKlsRcJRQs4/view" TargetMode="External"/><Relationship Id="rId8" Type="http://schemas.openxmlformats.org/officeDocument/2006/relationships/hyperlink" Target="https://docs.google.com/presentation/d/12zIOKUoeaaUkyn05CDWPk76XBe6mKzLDULacW3DMZXc/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55" name="Google Shape;55;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6" name="Google Shape;56;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7" name="Google Shape;57;p13"/>
          <p:cNvGraphicFramePr/>
          <p:nvPr/>
        </p:nvGraphicFramePr>
        <p:xfrm>
          <a:off x="495288" y="535663"/>
          <a:ext cx="3000000" cy="3000000"/>
        </p:xfrm>
        <a:graphic>
          <a:graphicData uri="http://schemas.openxmlformats.org/drawingml/2006/table">
            <a:tbl>
              <a:tblPr>
                <a:noFill/>
                <a:tableStyleId>{3AF6C53A-BE91-47AF-B659-3AA291341C45}</a:tableStyleId>
              </a:tblPr>
              <a:tblGrid>
                <a:gridCol w="1458775"/>
                <a:gridCol w="3684800"/>
                <a:gridCol w="3910450"/>
              </a:tblGrid>
              <a:tr h="31935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b="1" lang="en" sz="1300">
                          <a:latin typeface="Inter"/>
                          <a:ea typeface="Inter"/>
                          <a:cs typeface="Inter"/>
                          <a:sym typeface="Inter"/>
                        </a:rPr>
                        <a:t>LESSON 5: Separation of Powers</a:t>
                      </a:r>
                      <a:endParaRPr b="1" sz="1300">
                        <a:latin typeface="Inter"/>
                        <a:ea typeface="Inter"/>
                        <a:cs typeface="Inter"/>
                        <a:sym typeface="Inter"/>
                      </a:endParaRPr>
                    </a:p>
                  </a:txBody>
                  <a:tcPr marT="91425" marB="91425" marR="91425" marL="91425"/>
                </a:tc>
                <a:tc hMerge="1"/>
              </a:tr>
              <a:tr h="466750">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SUPPORTING QUESTION</a:t>
                      </a:r>
                      <a:endParaRPr b="1">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200"/>
                        <a:buFont typeface="Arial"/>
                        <a:buNone/>
                      </a:pPr>
                      <a:r>
                        <a:rPr lang="en" sz="1200">
                          <a:solidFill>
                            <a:schemeClr val="dk1"/>
                          </a:solidFill>
                          <a:latin typeface="Inter"/>
                          <a:ea typeface="Inter"/>
                          <a:cs typeface="Inter"/>
                          <a:sym typeface="Inter"/>
                        </a:rPr>
                        <a:t>How did the framers of the Constitution balance the need for a stronger national government with the fear of tyranny?</a:t>
                      </a:r>
                      <a:endParaRPr sz="1200">
                        <a:solidFill>
                          <a:schemeClr val="dk1"/>
                        </a:solidFill>
                        <a:latin typeface="Inter"/>
                        <a:ea typeface="Inter"/>
                        <a:cs typeface="Inter"/>
                        <a:sym typeface="Inter"/>
                      </a:endParaRPr>
                    </a:p>
                  </a:txBody>
                  <a:tcPr marT="91425" marB="91425" marR="91425" marL="91425"/>
                </a:tc>
                <a:tc hMerge="1"/>
              </a:tr>
              <a:tr h="589575">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FOCUS SKILL(S)</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Contextualization</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Comparison</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Evaluating Evidence</a:t>
                      </a:r>
                      <a:endParaRPr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842075">
                <a:tc>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MATERIALS</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None/>
                      </a:pPr>
                      <a:r>
                        <a:rPr lang="en" sz="1200">
                          <a:latin typeface="Inter"/>
                          <a:ea typeface="Inter"/>
                          <a:cs typeface="Inter"/>
                          <a:sym typeface="Inter"/>
                        </a:rPr>
                        <a:t>TEACHER</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4"/>
                        </a:rPr>
                        <a:t>Do Firsts + Exemplars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Separation of Powers Student Worksheet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STUDENT</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6"/>
                        </a:rPr>
                        <a:t>Do First Options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7"/>
                        </a:rPr>
                        <a:t>Printed Student Handouts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42175">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DO FIRST</a:t>
                      </a:r>
                      <a:endParaRPr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Option 1- Frayer:</a:t>
                      </a:r>
                      <a:r>
                        <a:rPr lang="en" sz="1200">
                          <a:latin typeface="Inter"/>
                          <a:ea typeface="Inter"/>
                          <a:cs typeface="Inter"/>
                          <a:sym typeface="Inter"/>
                        </a:rPr>
                        <a:t> Separation of Powers</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Option 2- </a:t>
                      </a:r>
                      <a:r>
                        <a:rPr lang="en" sz="1200">
                          <a:latin typeface="Inter"/>
                          <a:ea typeface="Inter"/>
                          <a:cs typeface="Inter"/>
                          <a:sym typeface="Inter"/>
                        </a:rPr>
                        <a:t>Scenario Response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844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chemeClr val="hlink"/>
                          </a:solidFill>
                          <a:latin typeface="Inter"/>
                          <a:ea typeface="Inter"/>
                          <a:cs typeface="Inter"/>
                          <a:sym typeface="Inter"/>
                          <a:hlinkClick r:id="rId8"/>
                        </a:rPr>
                        <a:t>“Do First”</a:t>
                      </a:r>
                      <a:r>
                        <a:rPr lang="en" sz="1200">
                          <a:solidFill>
                            <a:srgbClr val="000000"/>
                          </a:solidFill>
                          <a:latin typeface="Inter"/>
                          <a:ea typeface="Inter"/>
                          <a:cs typeface="Inter"/>
                          <a:sym typeface="Inter"/>
                        </a:rPr>
                        <a:t> 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736975">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1 - </a:t>
                      </a:r>
                      <a:endParaRPr b="1"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LAUNCH</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To provide an overview of the structure of the Constitution, guide students through the Advanced Organizer that is found on page 1 of the </a:t>
                      </a:r>
                      <a:r>
                        <a:rPr lang="en" sz="1200" u="sng">
                          <a:solidFill>
                            <a:schemeClr val="hlink"/>
                          </a:solidFill>
                          <a:latin typeface="Inter"/>
                          <a:ea typeface="Inter"/>
                          <a:cs typeface="Inter"/>
                          <a:sym typeface="Inter"/>
                          <a:hlinkClick r:id="rId9"/>
                        </a:rPr>
                        <a:t>Separation of Powers Student Worksheet</a:t>
                      </a:r>
                      <a:r>
                        <a:rPr lang="en" sz="1200">
                          <a:solidFill>
                            <a:schemeClr val="dk1"/>
                          </a:solidFill>
                          <a:latin typeface="Inter"/>
                          <a:ea typeface="Inter"/>
                          <a:cs typeface="Inter"/>
                          <a:sym typeface="Inter"/>
                        </a:rPr>
                        <a:t>. Use the time to ask probing questions to students about their thoughts on some of the points (i.e. “Why might the framers have wanted to appoint Supreme Court Justices for life?”)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031800">
                <a:tc vMerge="1"/>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Introduce the structure of the Constitution through Advanced Organizer</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Ask students to read, ask questions, and engage as you go through material</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Fill in the blank sections of the Advanced Organizer as the teacher goes through the information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Read, ask questions, and engage with Advanced Organizer</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8" name="Google Shape;58;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100"/>
              <a:buFont typeface="Arial"/>
              <a:buNone/>
            </a:pPr>
            <a:r>
              <a:rPr lang="en" sz="1800">
                <a:latin typeface="Plus Jakarta Sans Medium"/>
                <a:ea typeface="Plus Jakarta Sans Medium"/>
                <a:cs typeface="Plus Jakarta Sans Medium"/>
                <a:sym typeface="Plus Jakarta Sans Medium"/>
              </a:rPr>
              <a:t>First Governments and the Constitution</a:t>
            </a:r>
            <a:r>
              <a:rPr lang="en" sz="1800">
                <a:solidFill>
                  <a:srgbClr val="000000"/>
                </a:solidFill>
                <a:latin typeface="Plus Jakarta Sans Medium"/>
                <a:ea typeface="Plus Jakarta Sans Medium"/>
                <a:cs typeface="Plus Jakarta Sans Medium"/>
                <a:sym typeface="Plus Jakarta Sans Medium"/>
              </a:rPr>
              <a:t>: Daily Lesson Plan (</a:t>
            </a:r>
            <a:r>
              <a:rPr lang="en" sz="1800">
                <a:latin typeface="Plus Jakarta Sans Medium"/>
                <a:ea typeface="Plus Jakarta Sans Medium"/>
                <a:cs typeface="Plus Jakarta Sans Medium"/>
                <a:sym typeface="Plus Jakarta Sans Medium"/>
              </a:rPr>
              <a:t>60</a:t>
            </a:r>
            <a:r>
              <a:rPr lang="en" sz="1800">
                <a:solidFill>
                  <a:srgbClr val="000000"/>
                </a:solidFill>
                <a:latin typeface="Plus Jakarta Sans Medium"/>
                <a:ea typeface="Plus Jakarta Sans Medium"/>
                <a:cs typeface="Plus Jakarta Sans Medium"/>
                <a:sym typeface="Plus Jakarta Sans Medium"/>
              </a:rPr>
              <a:t> Minutes)</a:t>
            </a:r>
            <a:endParaRPr sz="1800">
              <a:solidFill>
                <a:srgbClr val="000000"/>
              </a:solidFill>
              <a:latin typeface="Plus Jakarta Sans Medium"/>
              <a:ea typeface="Plus Jakarta Sans Medium"/>
              <a:cs typeface="Plus Jakarta Sans Medium"/>
              <a:sym typeface="Plus Jakarta Sans Medium"/>
            </a:endParaRPr>
          </a:p>
        </p:txBody>
      </p:sp>
      <p:pic>
        <p:nvPicPr>
          <p:cNvPr id="59" name="Google Shape;59;p13"/>
          <p:cNvPicPr preferRelativeResize="0"/>
          <p:nvPr/>
        </p:nvPicPr>
        <p:blipFill>
          <a:blip r:embed="rId10">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3" name="Shape 63"/>
        <p:cNvGrpSpPr/>
        <p:nvPr/>
      </p:nvGrpSpPr>
      <p:grpSpPr>
        <a:xfrm>
          <a:off x="0" y="0"/>
          <a:ext cx="0" cy="0"/>
          <a:chOff x="0" y="0"/>
          <a:chExt cx="0" cy="0"/>
        </a:xfrm>
      </p:grpSpPr>
      <p:pic>
        <p:nvPicPr>
          <p:cNvPr id="64" name="Google Shape;64;p14"/>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65" name="Google Shape;65;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6" name="Google Shape;66;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7" name="Google Shape;67;p14"/>
          <p:cNvGraphicFramePr/>
          <p:nvPr/>
        </p:nvGraphicFramePr>
        <p:xfrm>
          <a:off x="502175" y="685938"/>
          <a:ext cx="3000000" cy="3000000"/>
        </p:xfrm>
        <a:graphic>
          <a:graphicData uri="http://schemas.openxmlformats.org/drawingml/2006/table">
            <a:tbl>
              <a:tblPr>
                <a:noFill/>
                <a:tableStyleId>{3AF6C53A-BE91-47AF-B659-3AA291341C45}</a:tableStyleId>
              </a:tblPr>
              <a:tblGrid>
                <a:gridCol w="1458775"/>
                <a:gridCol w="3684800"/>
                <a:gridCol w="3910450"/>
              </a:tblGrid>
              <a:tr h="26075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5: Separation of Powers</a:t>
                      </a:r>
                      <a:r>
                        <a:rPr b="1" lang="en" sz="1300">
                          <a:solidFill>
                            <a:schemeClr val="dk1"/>
                          </a:solidFill>
                          <a:latin typeface="Inter"/>
                          <a:ea typeface="Inter"/>
                          <a:cs typeface="Inter"/>
                          <a:sym typeface="Inter"/>
                        </a:rPr>
                        <a:t> - Continued</a:t>
                      </a:r>
                      <a:endParaRPr b="1" sz="1300">
                        <a:solidFill>
                          <a:schemeClr val="dk1"/>
                        </a:solidFill>
                        <a:latin typeface="Inter"/>
                        <a:ea typeface="Inter"/>
                        <a:cs typeface="Inter"/>
                        <a:sym typeface="Inter"/>
                      </a:endParaRPr>
                    </a:p>
                  </a:txBody>
                  <a:tcPr marT="91425" marB="91425" marR="91425" marL="91425"/>
                </a:tc>
                <a:tc hMerge="1"/>
              </a:tr>
              <a:tr h="72215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2-</a:t>
                      </a:r>
                      <a:endParaRPr b="1" sz="1300">
                        <a:solidFill>
                          <a:schemeClr val="dk1"/>
                        </a:solidFill>
                        <a:latin typeface="Inter"/>
                        <a:ea typeface="Inter"/>
                        <a:cs typeface="Inter"/>
                        <a:sym typeface="Inter"/>
                      </a:endParaRPr>
                    </a:p>
                    <a:p>
                      <a:pPr indent="0" lvl="0" marL="0" rtl="0" algn="l">
                        <a:spcBef>
                          <a:spcPts val="0"/>
                        </a:spcBef>
                        <a:spcAft>
                          <a:spcPts val="0"/>
                        </a:spcAft>
                        <a:buNone/>
                      </a:pPr>
                      <a:r>
                        <a:rPr b="1" lang="en" sz="1300">
                          <a:solidFill>
                            <a:schemeClr val="dk1"/>
                          </a:solidFill>
                          <a:latin typeface="Inter"/>
                          <a:ea typeface="Inter"/>
                          <a:cs typeface="Inter"/>
                          <a:sym typeface="Inter"/>
                        </a:rPr>
                        <a:t>PRACTICE</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read an excerpt from the </a:t>
                      </a:r>
                      <a:r>
                        <a:rPr i="1" lang="en" sz="1300">
                          <a:solidFill>
                            <a:schemeClr val="dk1"/>
                          </a:solidFill>
                          <a:latin typeface="Halant"/>
                          <a:ea typeface="Halant"/>
                          <a:cs typeface="Halant"/>
                          <a:sym typeface="Halant"/>
                        </a:rPr>
                        <a:t>The Spirit of the Laws</a:t>
                      </a:r>
                      <a:r>
                        <a:rPr lang="en" sz="1300">
                          <a:solidFill>
                            <a:schemeClr val="dk1"/>
                          </a:solidFill>
                          <a:latin typeface="Halant"/>
                          <a:ea typeface="Halant"/>
                          <a:cs typeface="Halant"/>
                          <a:sym typeface="Halant"/>
                        </a:rPr>
                        <a:t>, </a:t>
                      </a:r>
                      <a:r>
                        <a:rPr lang="en" sz="1200">
                          <a:solidFill>
                            <a:schemeClr val="dk1"/>
                          </a:solidFill>
                          <a:latin typeface="Inter"/>
                          <a:ea typeface="Inter"/>
                          <a:cs typeface="Inter"/>
                          <a:sym typeface="Inter"/>
                        </a:rPr>
                        <a:t>written by Charles de Montesquieu in 1748, along with excerpts from Articles I, II, and III of the U.S. Constitution. Through this, they will explore the rationale behind the setting up a government with the separation of powers through the historical thinking skill of comparison. This will be completed with a formative assessment.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†This can also be done on the Thinking Nation platform.</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hMerge="1"/>
              </a:tr>
              <a:tr h="722150">
                <a:tc vMerge="1"/>
                <a:tc>
                  <a:txBody>
                    <a:bodyPr/>
                    <a:lstStyle/>
                    <a:p>
                      <a:pPr indent="0" lvl="0" marL="457200" rtl="0" algn="ctr">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students to pages </a:t>
                      </a:r>
                      <a:r>
                        <a:rPr lang="en" sz="1200">
                          <a:solidFill>
                            <a:schemeClr val="dk1"/>
                          </a:solidFill>
                          <a:latin typeface="Inter"/>
                          <a:ea typeface="Inter"/>
                          <a:cs typeface="Inter"/>
                          <a:sym typeface="Inter"/>
                        </a:rPr>
                        <a:t>2-4</a:t>
                      </a:r>
                      <a:r>
                        <a:rPr lang="en" sz="1200">
                          <a:solidFill>
                            <a:schemeClr val="dk1"/>
                          </a:solidFill>
                          <a:latin typeface="Inter"/>
                          <a:ea typeface="Inter"/>
                          <a:cs typeface="Inter"/>
                          <a:sym typeface="Inter"/>
                        </a:rPr>
                        <a:t> (or guide to Thinking Nation platform) Formative Assessment - Branches of Government - COMP</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a:t>
                      </a:r>
                      <a:r>
                        <a:rPr lang="en" sz="1200">
                          <a:solidFill>
                            <a:schemeClr val="dk1"/>
                          </a:solidFill>
                          <a:latin typeface="Inter"/>
                          <a:ea typeface="Inter"/>
                          <a:cs typeface="Inter"/>
                          <a:sym typeface="Inter"/>
                        </a:rPr>
                        <a:t>Formative Assessment - Branches of Government - COMP</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601775">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3-</a:t>
                      </a:r>
                      <a:endParaRPr b="1" sz="1300">
                        <a:solidFill>
                          <a:schemeClr val="dk1"/>
                        </a:solidFill>
                        <a:latin typeface="Inter"/>
                        <a:ea typeface="Inter"/>
                        <a:cs typeface="Inter"/>
                        <a:sym typeface="Inter"/>
                      </a:endParaRPr>
                    </a:p>
                    <a:p>
                      <a:pPr indent="0" lvl="0" marL="0" rtl="0" algn="l">
                        <a:spcBef>
                          <a:spcPts val="0"/>
                        </a:spcBef>
                        <a:spcAft>
                          <a:spcPts val="0"/>
                        </a:spcAft>
                        <a:buNone/>
                      </a:pPr>
                      <a:r>
                        <a:rPr b="1" lang="en" sz="1300">
                          <a:solidFill>
                            <a:schemeClr val="dk1"/>
                          </a:solidFill>
                          <a:latin typeface="Inter"/>
                          <a:ea typeface="Inter"/>
                          <a:cs typeface="Inter"/>
                          <a:sym typeface="Inter"/>
                        </a:rPr>
                        <a:t>EXHIBIT</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If completing the formative assessment on the Thinking Nation platform, release the student grades and direct students to look at their scores and feedback. If doing on paper, tell students to share the similarities and differences they wrote down with the peers. Take some time to extend the formative assessment into a time to cultivate academic discourse among the class.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203600">
                <a:tc vMerge="1"/>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With AI feedback and/or completed formative assessments in front of students, ask students to share out similarities and differences between Montesquieu and the Constitution.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Generate a list of of similarities and differences on the board to demonstrate difference ways students could answer the question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students to discuss Montesquieu’s influence on the Constitution. What evidence can be cited? Why does acknowledging his influence matter?</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Review feedback as applicable and share out the similarities and differences you wrote so that teacher can record on the board</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Discuss Montesquieu’s influence on the Constitution, citing evidence from both his excerpt and the Constitution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Discuss the historical significance of acknowledging Montesquieu’s influence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68" name="Google Shape;68;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Plus Jakarta Sans Medium"/>
                <a:ea typeface="Plus Jakarta Sans Medium"/>
                <a:cs typeface="Plus Jakarta Sans Medium"/>
                <a:sym typeface="Plus Jakarta Sans Medium"/>
              </a:rPr>
              <a:t>First Governments and the Constitution: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69" name="Google Shape;69;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3" name="Shape 73"/>
        <p:cNvGrpSpPr/>
        <p:nvPr/>
      </p:nvGrpSpPr>
      <p:grpSpPr>
        <a:xfrm>
          <a:off x="0" y="0"/>
          <a:ext cx="0" cy="0"/>
          <a:chOff x="0" y="0"/>
          <a:chExt cx="0" cy="0"/>
        </a:xfrm>
      </p:grpSpPr>
      <p:pic>
        <p:nvPicPr>
          <p:cNvPr id="74" name="Google Shape;74;p15"/>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75" name="Google Shape;75;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6" name="Google Shape;76;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77" name="Google Shape;77;p15"/>
          <p:cNvGraphicFramePr/>
          <p:nvPr/>
        </p:nvGraphicFramePr>
        <p:xfrm>
          <a:off x="488388" y="620838"/>
          <a:ext cx="3000000" cy="3000000"/>
        </p:xfrm>
        <a:graphic>
          <a:graphicData uri="http://schemas.openxmlformats.org/drawingml/2006/table">
            <a:tbl>
              <a:tblPr>
                <a:noFill/>
                <a:tableStyleId>{3AF6C53A-BE91-47AF-B659-3AA291341C45}</a:tableStyleId>
              </a:tblPr>
              <a:tblGrid>
                <a:gridCol w="2086625"/>
                <a:gridCol w="3088275"/>
                <a:gridCol w="3934275"/>
              </a:tblGrid>
              <a:tr h="26075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5: Separation of Powers - Continued</a:t>
                      </a:r>
                      <a:endParaRPr b="1" sz="1300">
                        <a:solidFill>
                          <a:schemeClr val="dk1"/>
                        </a:solidFill>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722150">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CONCLUSION</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Students will complete the “Evaluating Evidence” graphic organizer to reflect on their learnings. The “Evaluating Evidence” graphic organizer will ask students to think about a claim around the importance of the principle of “separation of powers” and ask them to identify evidence that supports that claim, justifying it appropriately. Students should use the advanced organizer and the formative assessment as resources.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22150">
                <a:tc vMerge="1"/>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Direct students to page 5</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instructions for the “Evaluating Evidence” graphic organizer</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Fill out the the “Evaluating Evidence” graphic organizer to reflect on learnings and claims from the lesson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722150">
                <a:tc>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STANDARD(S)</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latin typeface="Inter"/>
                          <a:ea typeface="Inter"/>
                          <a:cs typeface="Inter"/>
                          <a:sym typeface="Inter"/>
                        </a:rPr>
                        <a:t>7.37 Explain the structure, power and function of the federal government created by the Constitution, including key constitutional principles such as the division of power between federal and state government, the creation of checks and balances, the sovereignty of the people, limited government, and judicial independence.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bl>
          </a:graphicData>
        </a:graphic>
      </p:graphicFrame>
      <p:sp>
        <p:nvSpPr>
          <p:cNvPr id="78" name="Google Shape;78;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Plus Jakarta Sans Medium"/>
                <a:ea typeface="Plus Jakarta Sans Medium"/>
                <a:cs typeface="Plus Jakarta Sans Medium"/>
                <a:sym typeface="Plus Jakarta Sans Medium"/>
              </a:rPr>
              <a:t>First Governments and the Constitution: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79" name="Google Shape;79;p1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